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2"/>
  </p:notesMasterIdLst>
  <p:sldIdLst>
    <p:sldId id="397" r:id="rId2"/>
    <p:sldId id="256" r:id="rId3"/>
    <p:sldId id="259" r:id="rId4"/>
    <p:sldId id="268" r:id="rId5"/>
    <p:sldId id="269" r:id="rId6"/>
    <p:sldId id="270" r:id="rId7"/>
    <p:sldId id="293" r:id="rId8"/>
    <p:sldId id="634" r:id="rId9"/>
    <p:sldId id="434" r:id="rId10"/>
    <p:sldId id="439" r:id="rId11"/>
    <p:sldId id="558" r:id="rId12"/>
    <p:sldId id="611" r:id="rId13"/>
    <p:sldId id="612" r:id="rId14"/>
    <p:sldId id="614" r:id="rId15"/>
    <p:sldId id="624" r:id="rId16"/>
    <p:sldId id="404" r:id="rId17"/>
    <p:sldId id="622" r:id="rId18"/>
    <p:sldId id="401" r:id="rId19"/>
    <p:sldId id="261" r:id="rId20"/>
    <p:sldId id="391" r:id="rId21"/>
    <p:sldId id="393" r:id="rId22"/>
    <p:sldId id="619" r:id="rId23"/>
    <p:sldId id="620" r:id="rId24"/>
    <p:sldId id="402" r:id="rId25"/>
    <p:sldId id="621" r:id="rId26"/>
    <p:sldId id="623" r:id="rId27"/>
    <p:sldId id="625" r:id="rId28"/>
    <p:sldId id="627" r:id="rId29"/>
    <p:sldId id="628" r:id="rId30"/>
    <p:sldId id="629" r:id="rId31"/>
    <p:sldId id="636" r:id="rId32"/>
    <p:sldId id="630" r:id="rId33"/>
    <p:sldId id="631" r:id="rId34"/>
    <p:sldId id="633" r:id="rId35"/>
    <p:sldId id="637" r:id="rId36"/>
    <p:sldId id="626" r:id="rId37"/>
    <p:sldId id="262" r:id="rId38"/>
    <p:sldId id="638" r:id="rId39"/>
    <p:sldId id="640" r:id="rId40"/>
    <p:sldId id="263" r:id="rId41"/>
    <p:sldId id="264" r:id="rId42"/>
    <p:sldId id="645" r:id="rId43"/>
    <p:sldId id="615" r:id="rId44"/>
    <p:sldId id="642" r:id="rId45"/>
    <p:sldId id="644" r:id="rId46"/>
    <p:sldId id="641" r:id="rId47"/>
    <p:sldId id="643" r:id="rId48"/>
    <p:sldId id="266" r:id="rId49"/>
    <p:sldId id="267" r:id="rId50"/>
    <p:sldId id="616" r:id="rId51"/>
    <p:sldId id="296" r:id="rId52"/>
    <p:sldId id="617" r:id="rId53"/>
    <p:sldId id="298" r:id="rId54"/>
    <p:sldId id="618" r:id="rId55"/>
    <p:sldId id="299" r:id="rId56"/>
    <p:sldId id="406" r:id="rId57"/>
    <p:sldId id="646" r:id="rId58"/>
    <p:sldId id="294" r:id="rId59"/>
    <p:sldId id="613" r:id="rId60"/>
    <p:sldId id="403" r:id="rId6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A49B"/>
    <a:srgbClr val="D91965"/>
    <a:srgbClr val="C17DBE"/>
    <a:srgbClr val="E30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204" autoAdjust="0"/>
  </p:normalViewPr>
  <p:slideViewPr>
    <p:cSldViewPr snapToGrid="0">
      <p:cViewPr varScale="1">
        <p:scale>
          <a:sx n="88" d="100"/>
          <a:sy n="88" d="100"/>
        </p:scale>
        <p:origin x="217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2.wdp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thetichealth/synthea/wiki/CSV-File-Data-Dictionary#medications" TargetMode="External"/><Relationship Id="rId3" Type="http://schemas.openxmlformats.org/officeDocument/2006/relationships/hyperlink" Target="https://github.com/synthetichealth/synthea/wiki/CSV-File-Data-Dictionary#careplans" TargetMode="External"/><Relationship Id="rId7" Type="http://schemas.openxmlformats.org/officeDocument/2006/relationships/hyperlink" Target="https://github.com/synthetichealth/synthea/wiki/CSV-File-Data-Dictionary#immunizations" TargetMode="External"/><Relationship Id="rId12" Type="http://schemas.openxmlformats.org/officeDocument/2006/relationships/hyperlink" Target="https://github.com/synthetichealth/synthea/wiki/CSV-File-Data-Dictionary#procedures" TargetMode="External"/><Relationship Id="rId2" Type="http://schemas.openxmlformats.org/officeDocument/2006/relationships/hyperlink" Target="https://github.com/synthetichealth/synthea/wiki/CSV-File-Data-Dictionary#allerg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thetichealth/synthea/wiki/CSV-File-Data-Dictionary#imaging-studies" TargetMode="External"/><Relationship Id="rId11" Type="http://schemas.openxmlformats.org/officeDocument/2006/relationships/hyperlink" Target="https://github.com/synthetichealth/synthea/wiki/CSV-File-Data-Dictionary#patients" TargetMode="External"/><Relationship Id="rId5" Type="http://schemas.openxmlformats.org/officeDocument/2006/relationships/hyperlink" Target="https://github.com/synthetichealth/synthea/wiki/CSV-File-Data-Dictionary#encounters" TargetMode="External"/><Relationship Id="rId10" Type="http://schemas.openxmlformats.org/officeDocument/2006/relationships/hyperlink" Target="https://github.com/synthetichealth/synthea/wiki/CSV-File-Data-Dictionary#organizations" TargetMode="External"/><Relationship Id="rId4" Type="http://schemas.openxmlformats.org/officeDocument/2006/relationships/hyperlink" Target="https://github.com/synthetichealth/synthea/wiki/CSV-File-Data-Dictionary#conditions" TargetMode="External"/><Relationship Id="rId9" Type="http://schemas.openxmlformats.org/officeDocument/2006/relationships/hyperlink" Target="https://github.com/synthetichealth/synthea/wiki/CSV-File-Data-Dictionary#observation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OHDSI/ETL-Synthea/blob/master/Design/RabbitInAHatDesign.docx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s.ohdsi.org/" TargetMode="External"/><Relationship Id="rId2" Type="http://schemas.openxmlformats.org/officeDocument/2006/relationships/hyperlink" Target="https://github.com/OHDSI/CommonDataModel/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4.png"/><Relationship Id="rId7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commons.wikimedia.org/wiki/File:Tulliana_bug.png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6676-929F-4C2F-A569-DBEA0C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EDD0-DC2A-42FF-AB6F-3FBD4C246D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Read Lauren</a:t>
            </a:r>
          </a:p>
          <a:p>
            <a:r>
              <a:rPr lang="en-US" dirty="0"/>
              <a:t>Review the </a:t>
            </a:r>
            <a:r>
              <a:rPr lang="en-US" dirty="0" err="1"/>
              <a:t>Synthea</a:t>
            </a:r>
            <a:r>
              <a:rPr lang="en-US" dirty="0"/>
              <a:t> structure (data description)</a:t>
            </a:r>
          </a:p>
          <a:p>
            <a:r>
              <a:rPr lang="en-US" dirty="0"/>
              <a:t>If you have specific questions please submit them.</a:t>
            </a:r>
          </a:p>
          <a:p>
            <a:r>
              <a:rPr lang="en-US" dirty="0"/>
              <a:t>We will be available these times to answer advance questions.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33892-B65C-446F-A3C5-BCE984DC8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8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478CE-7F5D-4879-BD71-84828D15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2CF2-93AC-4145-9DFA-C5D7C8E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80990D-55EE-4998-933C-0017ED9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6481"/>
              </p:ext>
            </p:extLst>
          </p:nvPr>
        </p:nvGraphicFramePr>
        <p:xfrm>
          <a:off x="446314" y="1396999"/>
          <a:ext cx="8240486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0243">
                  <a:extLst>
                    <a:ext uri="{9D8B030D-6E8A-4147-A177-3AD203B41FA5}">
                      <a16:colId xmlns:a16="http://schemas.microsoft.com/office/drawing/2014/main" val="4249117797"/>
                    </a:ext>
                  </a:extLst>
                </a:gridCol>
                <a:gridCol w="4120243">
                  <a:extLst>
                    <a:ext uri="{9D8B030D-6E8A-4147-A177-3AD203B41FA5}">
                      <a16:colId xmlns:a16="http://schemas.microsoft.com/office/drawing/2014/main" val="2072997339"/>
                    </a:ext>
                  </a:extLst>
                </a:gridCol>
              </a:tblGrid>
              <a:tr h="26851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Regulator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 Source Owners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44666"/>
                  </a:ext>
                </a:extLst>
              </a:tr>
              <a:tr h="22112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Increased capacity to carry out studies with big geographical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Increased capacity to look at patients holistically across health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Easier assessment of </a:t>
                      </a:r>
                      <a:r>
                        <a:rPr lang="en-US" sz="2400" b="1" dirty="0"/>
                        <a:t>data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interoperability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added value for your data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effective use of (limited) resources, 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competitiveness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0399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1CAA1-0F4B-4243-A0C4-2C893A119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3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AA83-3979-428D-9B3A-A9FF8AC5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B40F-AF05-4245-B541-FC7B31F49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Extract, Transform, Load</a:t>
            </a:r>
          </a:p>
          <a:p>
            <a:endParaRPr lang="en-US" dirty="0"/>
          </a:p>
          <a:p>
            <a:r>
              <a:rPr lang="en-US" dirty="0"/>
              <a:t>In order to get from our native/raw data into the OMOP CDM we need to design and develop and ETL process</a:t>
            </a:r>
          </a:p>
          <a:p>
            <a:endParaRPr lang="en-US" dirty="0"/>
          </a:p>
          <a:p>
            <a:r>
              <a:rPr lang="en-US" dirty="0"/>
              <a:t>Goal in </a:t>
            </a:r>
            <a:r>
              <a:rPr lang="en-US" dirty="0" err="1"/>
              <a:t>ETLing</a:t>
            </a:r>
            <a:r>
              <a:rPr lang="en-US" dirty="0"/>
              <a:t> is standardize the format and terminology</a:t>
            </a:r>
          </a:p>
          <a:p>
            <a:endParaRPr lang="en-US" dirty="0"/>
          </a:p>
          <a:p>
            <a:r>
              <a:rPr lang="en-US" dirty="0"/>
              <a:t>This tutorial</a:t>
            </a:r>
          </a:p>
          <a:p>
            <a:pPr lvl="1"/>
            <a:r>
              <a:rPr lang="en-US" dirty="0"/>
              <a:t>Will teach you best practices around designing an ETL and CDM maintenance</a:t>
            </a:r>
          </a:p>
          <a:p>
            <a:pPr lvl="1"/>
            <a:r>
              <a:rPr lang="en-US" dirty="0"/>
              <a:t>Will not teach you how to program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D7EF-0E8C-4453-8B0C-276635A0F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96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C6A-646D-423A-B262-B9E6EC4B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B3F90-8DE1-4D96-9DF9-064E01DDB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68923"/>
            <a:ext cx="8229600" cy="4807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4F63-5583-4EAF-AE67-6C091EDCC9D2}"/>
              </a:ext>
            </a:extLst>
          </p:cNvPr>
          <p:cNvSpPr/>
          <p:nvPr/>
        </p:nvSpPr>
        <p:spPr>
          <a:xfrm>
            <a:off x="22860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http://www.ohdsi.org/web/wiki/doku.php?id=documentation:etl_best_practices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05-9121-45C9-91DE-09194F740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1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946D-5426-4A0A-8A45-6627D4AFD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6AF6B-F84A-4490-97D4-35063D523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Explicitly call out how to get from source code to standard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Make sure to drive home that we need to use standard codes for analysis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And SOURCE vs STANDARD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4FA424-1B71-4DDC-832D-1B92EE85DC25}"/>
              </a:ext>
            </a:extLst>
          </p:cNvPr>
          <p:cNvSpPr/>
          <p:nvPr/>
        </p:nvSpPr>
        <p:spPr>
          <a:xfrm>
            <a:off x="3320143" y="2253343"/>
            <a:ext cx="5058274" cy="3777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Clair I think you wanted to own this one?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DD1798EC-504F-4563-9576-D7CE604A9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3672681"/>
            <a:ext cx="2055750" cy="205575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DA785-1A93-4BD6-8AD8-D883E680C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2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6F70-E2C9-4CD8-A7AB-544D87A0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Clair Blacketer</a:t>
            </a:r>
          </a:p>
          <a:p>
            <a:r>
              <a:rPr lang="en-US" dirty="0"/>
              <a:t>Mui van Zandt</a:t>
            </a:r>
          </a:p>
          <a:p>
            <a:r>
              <a:rPr lang="en-US" dirty="0"/>
              <a:t>Erica A. Voss</a:t>
            </a:r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F8B-9626-4A2C-BBCC-2EB2596F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347-0741-4D9F-B399-813AF86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Synthea</a:t>
            </a:r>
            <a:r>
              <a:rPr lang="en-US" sz="2400" baseline="30000" dirty="0" err="1"/>
              <a:t>TM</a:t>
            </a:r>
            <a:r>
              <a:rPr lang="en-US" sz="2400" dirty="0"/>
              <a:t> is a Synthetic Patient Population Simulator. The goal is to output synthetic, realistic (but not real), patient data and associated health records in a variety of formats.</a:t>
            </a:r>
          </a:p>
          <a:p>
            <a:endParaRPr lang="en-US" sz="2400" dirty="0"/>
          </a:p>
          <a:p>
            <a:r>
              <a:rPr lang="en-US" sz="2400" dirty="0"/>
              <a:t>The resulting data is free from cost, privacy, and security restrictions. It can be used without restriction for a variety of secondary uses in academia, research, industry, and government (although a citation would be appreciated).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https://github.com/synthetichealth/synthea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606A-64A8-4BF6-9099-AC6FA66B46EA}"/>
              </a:ext>
            </a:extLst>
          </p:cNvPr>
          <p:cNvSpPr txBox="1"/>
          <p:nvPr/>
        </p:nvSpPr>
        <p:spPr>
          <a:xfrm>
            <a:off x="152400" y="57106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Walonoski</a:t>
            </a:r>
            <a:r>
              <a:rPr lang="en-US" sz="1200" dirty="0"/>
              <a:t> J, Kramer M, Nichols J, </a:t>
            </a:r>
            <a:r>
              <a:rPr lang="en-US" sz="1200" dirty="0" err="1"/>
              <a:t>Quina</a:t>
            </a:r>
            <a:r>
              <a:rPr lang="en-US" sz="1200" dirty="0"/>
              <a:t> A, </a:t>
            </a:r>
            <a:r>
              <a:rPr lang="en-US" sz="1200" dirty="0" err="1"/>
              <a:t>Moesel</a:t>
            </a:r>
            <a:r>
              <a:rPr lang="en-US" sz="1200" dirty="0"/>
              <a:t> C, Hall D, </a:t>
            </a:r>
            <a:r>
              <a:rPr lang="en-US" sz="1200" dirty="0" err="1"/>
              <a:t>Duffett</a:t>
            </a:r>
            <a:r>
              <a:rPr lang="en-US" sz="1200" dirty="0"/>
              <a:t> C, Dube K, Gallagher T, McLachlan S. </a:t>
            </a:r>
            <a:r>
              <a:rPr lang="en-US" sz="1200" dirty="0" err="1"/>
              <a:t>Synthea</a:t>
            </a:r>
            <a:r>
              <a:rPr lang="en-US" sz="1200" dirty="0"/>
              <a:t>: An approach, method, and software mechanism for generating synthetic patients and the synthetic electronic health care record. J Am Med Inform Assoc. 2017 Aug 30. doi: 10.1093/</a:t>
            </a:r>
            <a:r>
              <a:rPr lang="en-US" sz="1200" dirty="0" err="1"/>
              <a:t>jamia</a:t>
            </a:r>
            <a:r>
              <a:rPr lang="en-US" sz="1200" dirty="0"/>
              <a:t>/ocx079. [</a:t>
            </a:r>
            <a:r>
              <a:rPr lang="en-US" sz="1200" dirty="0" err="1"/>
              <a:t>Epub</a:t>
            </a:r>
            <a:r>
              <a:rPr lang="en-US" sz="1200" dirty="0"/>
              <a:t> ahead of print] PubMed PMID: 29025144.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D947-9559-42CD-A674-5D4CDB0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36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FD65-F9B9-43F4-A423-A33B1DE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Synthea</a:t>
            </a:r>
            <a:r>
              <a:rPr lang="en-US" dirty="0"/>
              <a:t> Tables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2CF4EF73-47AF-43E4-9E09-37608C45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735757"/>
              </p:ext>
            </p:extLst>
          </p:nvPr>
        </p:nvGraphicFramePr>
        <p:xfrm>
          <a:off x="457200" y="1219200"/>
          <a:ext cx="8229600" cy="4476269"/>
        </p:xfrm>
        <a:graphic>
          <a:graphicData uri="http://schemas.openxmlformats.org/drawingml/2006/table">
            <a:tbl>
              <a:tblPr/>
              <a:tblGrid>
                <a:gridCol w="326447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4965126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File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allergies.csv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allergy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careplans.csv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care plan data, including goals.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conditions.csv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conditions or diagnoses.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encounters.csv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encounter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imaging_studies.csv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imaging metadata.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23041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immunizations.csv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immunization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56979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medications.csv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medication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55702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observations.csv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observations including vital signs and lab reports.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01165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organizations.csv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Provider organizations including hospitals.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99593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patients.csv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demographic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8804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procedures.csv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procedure data including surgeries.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61453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providers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Clinicians that provide patient care.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4247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184D4-05FF-43C4-8781-FDA5C4BE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21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23E6-49C0-4FF9-ABBB-A237BBF0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58655-E523-40BB-A975-6D08C046F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Data dictionary could be translated into English or a language of your choice will 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A20F4-D8C1-4972-AA2D-98B12B1B8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0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7C1E-6149-49E0-A442-59088131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72D5885-E9DB-47D7-9762-FB77950AFC66}"/>
              </a:ext>
            </a:extLst>
          </p:cNvPr>
          <p:cNvSpPr/>
          <p:nvPr/>
        </p:nvSpPr>
        <p:spPr>
          <a:xfrm>
            <a:off x="2024740" y="2046514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DDAD8D-F0CB-43A2-B615-4EDB19F67935}"/>
              </a:ext>
            </a:extLst>
          </p:cNvPr>
          <p:cNvSpPr/>
          <p:nvPr/>
        </p:nvSpPr>
        <p:spPr>
          <a:xfrm>
            <a:off x="5660570" y="2046514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496B5-B26F-4229-AFDB-638252AB3309}"/>
              </a:ext>
            </a:extLst>
          </p:cNvPr>
          <p:cNvSpPr txBox="1"/>
          <p:nvPr/>
        </p:nvSpPr>
        <p:spPr>
          <a:xfrm>
            <a:off x="5426526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1000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Synthetic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AE06-C2DB-4E03-907D-5EA2B4F63184}"/>
              </a:ext>
            </a:extLst>
          </p:cNvPr>
          <p:cNvSpPr txBox="1"/>
          <p:nvPr/>
        </p:nvSpPr>
        <p:spPr>
          <a:xfrm>
            <a:off x="1749348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Lauren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2190-3C5E-402B-8AC7-0EA6C685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89973" l="9739" r="91924">
                        <a14:foregroundMark x1="47506" y1="54743" x2="57482" y2="56640"/>
                        <a14:foregroundMark x1="38480" y1="18157" x2="75059" y2="10569"/>
                        <a14:foregroundMark x1="83982" y1="30785" x2="91924" y2="48780"/>
                        <a14:foregroundMark x1="75059" y1="10569" x2="79515" y2="20665"/>
                        <a14:foregroundMark x1="91924" y1="48780" x2="68884" y2="81843"/>
                        <a14:foregroundMark x1="68884" y1="81843" x2="26841" y2="83198"/>
                        <a14:foregroundMark x1="36817" y1="79404" x2="36817" y2="76965"/>
                        <a14:foregroundMark x1="43468" y1="8401" x2="72684" y2="8401"/>
                        <a14:foregroundMark x1="46793" y1="8401" x2="66983" y2="5149"/>
                        <a14:backgroundMark x1="83135" y1="19241" x2="86461" y2="29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759" y="2046514"/>
            <a:ext cx="935291" cy="819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BA5C7-CEB5-40E8-BE04-39F8E1B93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95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55D-BFE0-427D-AEA1-9DF1A18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help us get started . . 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0E15E-DCD6-43FC-A519-A4EAB9A7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59113"/>
            <a:ext cx="4040188" cy="639762"/>
          </a:xfrm>
        </p:spPr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D9A93E-3130-4EC1-BECC-A4CA6E59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698875"/>
            <a:ext cx="4040188" cy="2600325"/>
          </a:xfrm>
        </p:spPr>
        <p:txBody>
          <a:bodyPr/>
          <a:lstStyle/>
          <a:p>
            <a:r>
              <a:rPr lang="en-US" dirty="0"/>
              <a:t>performs a scan of the source data, providing detailed information on the tables, fields, and values that appear in a field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BD8815-52CC-4775-83D8-6D1A271F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059113"/>
            <a:ext cx="4041775" cy="639762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A8925-30EE-4F66-9054-7C40CA87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698875"/>
            <a:ext cx="4041775" cy="2600325"/>
          </a:xfrm>
        </p:spPr>
        <p:txBody>
          <a:bodyPr/>
          <a:lstStyle/>
          <a:p>
            <a:r>
              <a:rPr lang="en-US" dirty="0"/>
              <a:t>Uses White Rabbit scan to provide a graphical user interface to help build an ETL document</a:t>
            </a:r>
          </a:p>
          <a:p>
            <a:endParaRPr lang="en-US" dirty="0"/>
          </a:p>
          <a:p>
            <a:r>
              <a:rPr lang="en-US" dirty="0"/>
              <a:t>Does not generate code</a:t>
            </a:r>
          </a:p>
        </p:txBody>
      </p:sp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41705E6E-78DD-47E5-8AD5-EA5341EA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2" y="1671615"/>
            <a:ext cx="1201783" cy="1201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9EB0-9702-404F-A188-7333A7E1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7" y="1671615"/>
            <a:ext cx="1314450" cy="1295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B98DAA-8FF1-46D2-AFE2-94693E1A7E7F}"/>
              </a:ext>
            </a:extLst>
          </p:cNvPr>
          <p:cNvSpPr/>
          <p:nvPr/>
        </p:nvSpPr>
        <p:spPr>
          <a:xfrm>
            <a:off x="3848100" y="1943100"/>
            <a:ext cx="1447800" cy="9302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2B79F-9D0E-4FF0-8E27-74341B3DD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9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5507F9-3A90-4E76-AB7D-EFF45463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5725C-8932-4B48-9D3B-F552B074F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26" y="1219200"/>
            <a:ext cx="7461147" cy="4906963"/>
          </a:xfrm>
          <a:prstGeom prst="rect">
            <a:avLst/>
          </a:prstGeom>
        </p:spPr>
      </p:pic>
      <p:pic>
        <p:nvPicPr>
          <p:cNvPr id="10" name="Picture 4" descr="alt text">
            <a:extLst>
              <a:ext uri="{FF2B5EF4-FFF2-40B4-BE49-F238E27FC236}">
                <a16:creationId xmlns:a16="http://schemas.microsoft.com/office/drawing/2014/main" id="{9300D137-3C74-4E5E-8443-52B90E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A006A-F8CD-4F94-B1BC-6C749434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4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BA3CA-305E-4287-94FB-482833358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7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6997700" y="2501900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F713-6654-4264-A709-E26F6579B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03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OHDSI ETL tools: 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Resources like the CDM Wiki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Generation of a simple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2158999" y="3429000"/>
            <a:ext cx="6132057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7127-17F7-4CE3-BE12-1E7EB2A48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3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08F8-F7DB-4B15-9C4B-879EB89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4B26-C158-42A1-91B2-C64B9B52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71" y="3287485"/>
            <a:ext cx="7957457" cy="29215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already ran the scan on </a:t>
            </a:r>
            <a:r>
              <a:rPr lang="en-US" dirty="0" err="1"/>
              <a:t>raw_synthea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open the scan while we review: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E1AEEB60-9A87-4AA5-ACBB-8B66E7C3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8A198-C70B-4E88-A5C0-4F3BD8E53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B90B3F1-6CA2-4100-A9D3-EE5215DED7FE}"/>
              </a:ext>
            </a:extLst>
          </p:cNvPr>
          <p:cNvSpPr/>
          <p:nvPr/>
        </p:nvSpPr>
        <p:spPr>
          <a:xfrm>
            <a:off x="3611335" y="1149349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3170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CC52-03CE-439A-BFD0-00399D9F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190" y="1219200"/>
            <a:ext cx="6289620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C87D7-4667-474B-85D1-118A552980BE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E983-3074-48DB-8826-CF5BBE1A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1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59DF66-5A50-4F5D-8956-A463DDDB0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287" y="1291431"/>
            <a:ext cx="6829425" cy="4762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7F37408-8E79-4862-8967-6C9D6A778E34}"/>
              </a:ext>
            </a:extLst>
          </p:cNvPr>
          <p:cNvSpPr/>
          <p:nvPr/>
        </p:nvSpPr>
        <p:spPr>
          <a:xfrm>
            <a:off x="1600200" y="5605462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0E368-27FC-461A-B86A-1485F0619F5D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4E11-3DDB-463D-A0F7-56FA8E81F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8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45F73FF-0941-40E5-A8F9-1AF46C26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29975"/>
            <a:ext cx="8229600" cy="4685413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411575-E795-4828-B4FE-9954C2650E82}"/>
              </a:ext>
            </a:extLst>
          </p:cNvPr>
          <p:cNvSpPr/>
          <p:nvPr/>
        </p:nvSpPr>
        <p:spPr>
          <a:xfrm>
            <a:off x="4572000" y="5528025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46B3A-E241-40ED-94F8-384420E7E80F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Patients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2D5DE-D8F7-4949-BFCE-B562C5C3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9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9635-0334-4352-9F6F-037C9805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19FD82-EDC0-45CF-B5C8-B24858A40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47" y="1219200"/>
            <a:ext cx="7073906" cy="4906963"/>
          </a:xfrm>
          <a:prstGeom prst="rect">
            <a:avLst/>
          </a:prstGeom>
        </p:spPr>
      </p:pic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D79B995F-654D-4DE1-8851-F3F14B88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2C0A0B1-66CE-4D2B-A15B-86B5D14F1491}"/>
              </a:ext>
            </a:extLst>
          </p:cNvPr>
          <p:cNvSpPr/>
          <p:nvPr/>
        </p:nvSpPr>
        <p:spPr>
          <a:xfrm>
            <a:off x="3771900" y="5559426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5E828-37E6-4A4D-B3E7-E41EDAD4F940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Conditions Tab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E79BA-1FB9-4B52-88AB-BBA4AB298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A1506-1145-440B-BB64-64C8CFB2EFA0}"/>
              </a:ext>
            </a:extLst>
          </p:cNvPr>
          <p:cNvSpPr/>
          <p:nvPr/>
        </p:nvSpPr>
        <p:spPr>
          <a:xfrm>
            <a:off x="1872343" y="2258785"/>
            <a:ext cx="5802086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can you learn about </a:t>
            </a:r>
            <a:r>
              <a:rPr lang="en-US" sz="3200" dirty="0" err="1"/>
              <a:t>raw_synthea</a:t>
            </a:r>
            <a:r>
              <a:rPr lang="en-US" sz="3200" dirty="0"/>
              <a:t> data just by looking at the conditions tab?</a:t>
            </a:r>
          </a:p>
        </p:txBody>
      </p:sp>
    </p:spTree>
    <p:extLst>
      <p:ext uri="{BB962C8B-B14F-4D97-AF65-F5344CB8AC3E}">
        <p14:creationId xmlns:p14="http://schemas.microsoft.com/office/powerpoint/2010/main" val="808379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Open your VM</a:t>
            </a:r>
          </a:p>
          <a:p>
            <a:r>
              <a:rPr lang="en-US" dirty="0">
                <a:highlight>
                  <a:srgbClr val="FFFF00"/>
                </a:highlight>
              </a:rPr>
              <a:t>Open WR</a:t>
            </a:r>
          </a:p>
          <a:p>
            <a:r>
              <a:rPr lang="en-US" dirty="0">
                <a:highlight>
                  <a:srgbClr val="FFFF00"/>
                </a:highlight>
              </a:rPr>
              <a:t>Connect to Lauren’s Data</a:t>
            </a:r>
          </a:p>
          <a:p>
            <a:r>
              <a:rPr lang="en-US" dirty="0">
                <a:highlight>
                  <a:srgbClr val="FFFF00"/>
                </a:highlight>
              </a:rPr>
              <a:t>Pull in all tables</a:t>
            </a:r>
          </a:p>
          <a:p>
            <a:r>
              <a:rPr lang="en-US" dirty="0">
                <a:highlight>
                  <a:srgbClr val="FFFF00"/>
                </a:highlight>
              </a:rPr>
              <a:t>Generate Scan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NEED TO PRACTICE </a:t>
            </a:r>
            <a:r>
              <a:rPr lang="en-US" dirty="0" err="1">
                <a:highlight>
                  <a:srgbClr val="FFFF00"/>
                </a:highlight>
              </a:rPr>
              <a:t>WhiteRabbit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 LAUREN DATA ON BOX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148045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8" name="Picture 2" descr="Bitmoji Image">
            <a:extLst>
              <a:ext uri="{FF2B5EF4-FFF2-40B4-BE49-F238E27FC236}">
                <a16:creationId xmlns:a16="http://schemas.microsoft.com/office/drawing/2014/main" id="{DFBED514-12C5-463C-8F8D-4086B5DD8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28" y="1896702"/>
            <a:ext cx="2269354" cy="22693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532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Run on just Lauren’s data (will be fast)</a:t>
            </a:r>
          </a:p>
          <a:p>
            <a:r>
              <a:rPr lang="en-US" dirty="0">
                <a:highlight>
                  <a:srgbClr val="FFFF00"/>
                </a:highlight>
              </a:rPr>
              <a:t>talk through the results</a:t>
            </a:r>
          </a:p>
          <a:p>
            <a:r>
              <a:rPr lang="en-US" dirty="0">
                <a:highlight>
                  <a:srgbClr val="FFFF00"/>
                </a:highlight>
              </a:rPr>
              <a:t>Find a funny thing to show up on scan to review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Many people in the room are data custodians, and how those people are important to the ETL process</a:t>
            </a:r>
          </a:p>
        </p:txBody>
      </p:sp>
      <p:pic>
        <p:nvPicPr>
          <p:cNvPr id="4" name="Picture 12" descr="Image result for pusheen transparent background">
            <a:extLst>
              <a:ext uri="{FF2B5EF4-FFF2-40B4-BE49-F238E27FC236}">
                <a16:creationId xmlns:a16="http://schemas.microsoft.com/office/drawing/2014/main" id="{B8A2DD70-DF43-4F57-B959-07104D5A8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8DB35-7208-44FA-9CF5-867A7A699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2" descr="Bitmoji Image">
            <a:extLst>
              <a:ext uri="{FF2B5EF4-FFF2-40B4-BE49-F238E27FC236}">
                <a16:creationId xmlns:a16="http://schemas.microsoft.com/office/drawing/2014/main" id="{F3F11259-F8A4-45AB-8826-A19E9A8E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28" y="1896702"/>
            <a:ext cx="2269354" cy="22693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042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White Rabbit creates an export of information about the source data</a:t>
            </a:r>
          </a:p>
          <a:p>
            <a:endParaRPr lang="en-US" dirty="0"/>
          </a:p>
          <a:p>
            <a:r>
              <a:rPr lang="en-US" dirty="0"/>
              <a:t>The scan can be used to:</a:t>
            </a:r>
          </a:p>
          <a:p>
            <a:pPr lvl="1"/>
            <a:r>
              <a:rPr lang="en-US" dirty="0"/>
              <a:t>Learn about your source data</a:t>
            </a:r>
          </a:p>
          <a:p>
            <a:pPr lvl="1"/>
            <a:r>
              <a:rPr lang="en-US" dirty="0"/>
              <a:t>Needed for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4" descr="alt text">
            <a:extLst>
              <a:ext uri="{FF2B5EF4-FFF2-40B4-BE49-F238E27FC236}">
                <a16:creationId xmlns:a16="http://schemas.microsoft.com/office/drawing/2014/main" id="{06D98620-4F93-4E1C-88FC-71E1640E73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70" y="1600200"/>
            <a:ext cx="1459933" cy="1459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110B55E-3046-4521-8E12-5A27462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6" y="3669733"/>
            <a:ext cx="2799180" cy="1840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529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Can read and display a White Rabbit scan document</a:t>
            </a:r>
          </a:p>
          <a:p>
            <a:endParaRPr lang="en-US" dirty="0"/>
          </a:p>
          <a:p>
            <a:r>
              <a:rPr lang="en-US" dirty="0"/>
              <a:t>Provides a graphical interface to allow a user to connect source data to tables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1F00-A67E-4C5F-A698-7AF3671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469" y="1600200"/>
            <a:ext cx="1481091" cy="1459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Switching between CDMv4 and CDMv5">
            <a:extLst>
              <a:ext uri="{FF2B5EF4-FFF2-40B4-BE49-F238E27FC236}">
                <a16:creationId xmlns:a16="http://schemas.microsoft.com/office/drawing/2014/main" id="{F9DB9032-E182-4108-85D1-E9E94E175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44" y="3569607"/>
            <a:ext cx="3018740" cy="184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82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4AADC-2294-449A-9ACB-55B1F3B47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FAEB-7944-4A30-907E-9BA78560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Rabbit-in-a-Hat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Walk through tables of interest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Person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Observation period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Condition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Drug table</a:t>
            </a:r>
          </a:p>
          <a:p>
            <a:r>
              <a:rPr lang="en-US" dirty="0">
                <a:highlight>
                  <a:srgbClr val="FFFF00"/>
                </a:highlight>
              </a:rPr>
              <a:t>Reveal whole document </a:t>
            </a:r>
          </a:p>
          <a:p>
            <a:pPr lvl="1"/>
            <a:r>
              <a:rPr lang="en-US" dirty="0">
                <a:hlinkClick r:id="rId2"/>
              </a:rPr>
              <a:t>https://github.com/OHDSI/ETL-Synthea/blob/master/Design/RabbitInAHatDesign.docx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Make sure to talk about TYPES</a:t>
            </a:r>
          </a:p>
          <a:p>
            <a:endParaRPr lang="en-US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029C7-F082-4EA8-80F8-E5C2503CF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41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links to keep in mind when working on an ETL: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>
                <a:hlinkClick r:id="rId2"/>
              </a:rPr>
              <a:t>https://github.com/OHDSI/CommonDataModel/wiki</a:t>
            </a:r>
            <a:br>
              <a:rPr lang="en-US" sz="2400" dirty="0"/>
            </a:br>
            <a:r>
              <a:rPr lang="en-US" sz="2400" dirty="0"/>
              <a:t>Information about the CDM structure and conventions to follow can be found here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>
                <a:hlinkClick r:id="rId3"/>
              </a:rPr>
              <a:t>http://forums.ohdsi.org/</a:t>
            </a:r>
            <a:br>
              <a:rPr lang="en-US" sz="2400" dirty="0"/>
            </a:br>
            <a:r>
              <a:rPr lang="en-US" sz="2400" dirty="0"/>
              <a:t>OHDSI is an active community, your questions may have already been asked on the forum however if not do not be afraid to ask it yourself!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759-9EFD-4074-B397-85ABAF7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6132-1511-4F3E-90C0-C44F6112C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5BA15-261F-48A9-9956-8FA8896A9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NEED TO TALK ABOUT HOW THE VOCAB MANAGES WHERE THINGS GO (DOMAIN)</a:t>
            </a:r>
          </a:p>
          <a:p>
            <a:r>
              <a:rPr lang="en-US" dirty="0">
                <a:highlight>
                  <a:srgbClr val="FFFF00"/>
                </a:highlight>
              </a:rPr>
              <a:t>STEM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5C833-F81F-4C6B-89B2-71AD5D287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24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B112-21D2-4FCE-AB1C-D9AF55DE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Terminologies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FA9A72-CF54-4483-A72E-74C7F74D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37116"/>
            <a:ext cx="8229600" cy="341051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is standardize:</a:t>
            </a:r>
          </a:p>
          <a:p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TABLE_CONCEPT_ID</a:t>
            </a:r>
            <a:br>
              <a:rPr lang="en-US" dirty="0"/>
            </a:br>
            <a:r>
              <a:rPr lang="en-US" dirty="0"/>
              <a:t>standard concept the source code maps to</a:t>
            </a:r>
            <a:br>
              <a:rPr lang="en-US" sz="1100" dirty="0"/>
            </a:br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TABLE_SOURCE_CONCEPT_ID </a:t>
            </a:r>
            <a:br>
              <a:rPr lang="en-US" dirty="0"/>
            </a:br>
            <a:r>
              <a:rPr lang="en-US" dirty="0"/>
              <a:t>concept representation of the source code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Ways to get a source code to standard code: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OMOP Vocabulary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84BF-ED18-49D1-943A-B1CBCF4E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36CDC9EC-7B11-44D1-B188-95189A9D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70FFD-FE46-403D-8F2A-D6D250E30491}"/>
              </a:ext>
            </a:extLst>
          </p:cNvPr>
          <p:cNvSpPr txBox="1"/>
          <p:nvPr/>
        </p:nvSpPr>
        <p:spPr>
          <a:xfrm>
            <a:off x="903514" y="1611086"/>
            <a:ext cx="1883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SOURCE_CODE</a:t>
            </a:r>
          </a:p>
          <a:p>
            <a:pPr algn="ctr"/>
            <a:r>
              <a:rPr lang="en-US" dirty="0"/>
              <a:t>XYZ</a:t>
            </a:r>
          </a:p>
          <a:p>
            <a:pPr algn="ctr"/>
            <a:r>
              <a:rPr lang="en-US" i="1" dirty="0"/>
              <a:t>i.e. IPCI Dutch codes, ICD9,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6824E-C793-4E48-86AA-C0AC537915CC}"/>
              </a:ext>
            </a:extLst>
          </p:cNvPr>
          <p:cNvSpPr txBox="1"/>
          <p:nvPr/>
        </p:nvSpPr>
        <p:spPr>
          <a:xfrm>
            <a:off x="5644243" y="1611085"/>
            <a:ext cx="273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STANDARD_CONCEPT_ID</a:t>
            </a:r>
          </a:p>
          <a:p>
            <a:pPr algn="ctr"/>
            <a:r>
              <a:rPr lang="en-US" dirty="0"/>
              <a:t>123456789</a:t>
            </a:r>
          </a:p>
          <a:p>
            <a:pPr algn="ctr"/>
            <a:r>
              <a:rPr lang="en-US" i="1" dirty="0"/>
              <a:t>i.e. SNOMED for conditions and </a:t>
            </a:r>
            <a:r>
              <a:rPr lang="en-US" i="1" dirty="0" err="1"/>
              <a:t>RxNorm</a:t>
            </a:r>
            <a:r>
              <a:rPr lang="en-US" i="1" dirty="0"/>
              <a:t> for drugs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EC9FD-72D2-45CA-A9BE-DBDA5B5168C0}"/>
              </a:ext>
            </a:extLst>
          </p:cNvPr>
          <p:cNvCxnSpPr>
            <a:cxnSpLocks/>
          </p:cNvCxnSpPr>
          <p:nvPr/>
        </p:nvCxnSpPr>
        <p:spPr>
          <a:xfrm>
            <a:off x="2786743" y="1934253"/>
            <a:ext cx="2857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542C940-5535-4C41-8530-A092B18F30EC}"/>
              </a:ext>
            </a:extLst>
          </p:cNvPr>
          <p:cNvSpPr/>
          <p:nvPr/>
        </p:nvSpPr>
        <p:spPr>
          <a:xfrm>
            <a:off x="3864429" y="156958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6448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0B8F-9C72-44D5-8EA0-6C0B1505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26B-5258-41BD-81B5-DA9C2430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standard queries to help us use the OMOP Vocabulary: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SOURCE_TO_SOURCE.sql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SOURCE_TO_STANDARD.sql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03D0-8C41-4652-BBCE-3C87345D8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2C5AD17D-65C1-4B8D-AAD4-CE1DF7C4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8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DBC5-2BB3-4D17-A3E7-EF2DC49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5208814" cy="838200"/>
          </a:xfrm>
        </p:spPr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8894-3EE9-45C7-B231-01420D2A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5660571" cy="4906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source data’s codes are in the OMOP Vocab you can use it to translate to a standard</a:t>
            </a:r>
          </a:p>
          <a:p>
            <a:endParaRPr lang="en-US" dirty="0"/>
          </a:p>
          <a:p>
            <a:r>
              <a:rPr lang="en-US" dirty="0" err="1"/>
              <a:t>Synthea</a:t>
            </a:r>
            <a:r>
              <a:rPr lang="en-US" dirty="0"/>
              <a:t> already speaks standard terminology:</a:t>
            </a:r>
          </a:p>
          <a:p>
            <a:pPr lvl="1"/>
            <a:r>
              <a:rPr lang="en-US" dirty="0"/>
              <a:t>Conditions = SNOMED </a:t>
            </a:r>
          </a:p>
          <a:p>
            <a:pPr lvl="1"/>
            <a:r>
              <a:rPr lang="en-US" dirty="0"/>
              <a:t>Drugs = </a:t>
            </a:r>
            <a:r>
              <a:rPr lang="en-US" dirty="0" err="1"/>
              <a:t>RxNorm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Procedures = SNOMED</a:t>
            </a:r>
          </a:p>
          <a:p>
            <a:pPr lvl="1"/>
            <a:r>
              <a:rPr lang="en-US" dirty="0"/>
              <a:t>Observations = SNOMED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91AA-16AF-4A35-833A-A2975E692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16109-9A91-4FBA-B8A2-BC9899A8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1814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1928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B1E0-23FB-4AF2-AFD4-4F4A14041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C7EE9-68C9-46D3-B1DF-DF557077D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Map SNOMED to Standard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SHOW QUERIES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Map ICD9 to Standard (EXAMPLE)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USE THE TABLES HERE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C54C1-58D2-43C1-AEB2-6F38D7686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78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68E71428-6CE7-4A79-81DB-43816B901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86584"/>
            <a:ext cx="763869" cy="74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Do non-English example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5 </a:t>
            </a:r>
            <a:r>
              <a:rPr lang="en-US" dirty="0" err="1">
                <a:highlight>
                  <a:srgbClr val="FFFF00"/>
                </a:highlight>
              </a:rPr>
              <a:t>dutch</a:t>
            </a:r>
            <a:r>
              <a:rPr lang="en-US" dirty="0">
                <a:highlight>
                  <a:srgbClr val="FFFF00"/>
                </a:highlight>
              </a:rPr>
              <a:t> conditions (IPCI codes)</a:t>
            </a:r>
          </a:p>
          <a:p>
            <a:r>
              <a:rPr lang="en-US" dirty="0">
                <a:highlight>
                  <a:srgbClr val="FFFF00"/>
                </a:highlight>
              </a:rPr>
              <a:t>Show how to create STCM or add to Vocab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3C0-26AD-4C4D-BDFD-88993CDE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E521-A215-4EAE-AAA5-43F265DB2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</p:spPr>
        <p:txBody>
          <a:bodyPr/>
          <a:lstStyle/>
          <a:p>
            <a:r>
              <a:rPr lang="en-US" dirty="0"/>
              <a:t>LUNCH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4EBE8-2BB3-4951-A943-E8ABF0C70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2227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Please return in 1 hour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We will be available to answer questions</a:t>
            </a:r>
          </a:p>
        </p:txBody>
      </p:sp>
      <p:pic>
        <p:nvPicPr>
          <p:cNvPr id="3074" name="Picture 2" descr="cat, pusheen, and food image">
            <a:extLst>
              <a:ext uri="{FF2B5EF4-FFF2-40B4-BE49-F238E27FC236}">
                <a16:creationId xmlns:a16="http://schemas.microsoft.com/office/drawing/2014/main" id="{04720A78-A007-4ED5-83FE-82BB2A3F49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42" y="2136449"/>
            <a:ext cx="3502351" cy="350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18990-B8C1-4309-8513-4A0C5214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74" y="1828800"/>
            <a:ext cx="3606800" cy="3810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059FD-FD47-4D7F-82FF-25B5A2DDE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64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6989"/>
              </p:ext>
            </p:extLst>
          </p:nvPr>
        </p:nvGraphicFramePr>
        <p:xfrm>
          <a:off x="838200" y="1337178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Mui van Zandt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Erica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687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425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9218" name="Picture 2" descr="Bitmoji Image">
            <a:extLst>
              <a:ext uri="{FF2B5EF4-FFF2-40B4-BE49-F238E27FC236}">
                <a16:creationId xmlns:a16="http://schemas.microsoft.com/office/drawing/2014/main" id="{B4AECE9E-BEAB-4D81-BF70-357CB3B5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3954102"/>
            <a:ext cx="2269354" cy="22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orums.ohdsi.org/uploads/default/original/2X/3/329e894eda074448b832a12f726f98eaa83d3ce0.png">
            <a:extLst>
              <a:ext uri="{FF2B5EF4-FFF2-40B4-BE49-F238E27FC236}">
                <a16:creationId xmlns:a16="http://schemas.microsoft.com/office/drawing/2014/main" id="{582E1955-1EE0-4DFE-BD2F-8BF9D14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3" y="1749209"/>
            <a:ext cx="1995888" cy="19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1777705"/>
            <a:ext cx="2073999" cy="20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5DA47-D527-46B2-AA3C-865F6C55E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09020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Basic SQL ETL</a:t>
            </a:r>
          </a:p>
          <a:p>
            <a:r>
              <a:rPr lang="en-US" dirty="0">
                <a:highlight>
                  <a:srgbClr val="FFFF00"/>
                </a:highlight>
              </a:rPr>
              <a:t>Discussion about investing in having people help you</a:t>
            </a:r>
          </a:p>
          <a:p>
            <a:r>
              <a:rPr lang="en-US" dirty="0">
                <a:highlight>
                  <a:srgbClr val="FFFF00"/>
                </a:highlight>
              </a:rPr>
              <a:t>Testing (show this – not something for people to try in class)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7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3CA833E5-B07A-49FE-B265-62D6B35B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921" y="1224643"/>
            <a:ext cx="4414157" cy="44141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TEST CASES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ACHILLES REVIEW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Wonky test cases will be included in </a:t>
            </a:r>
            <a:r>
              <a:rPr lang="en-US" dirty="0" err="1">
                <a:highlight>
                  <a:srgbClr val="FFFF00"/>
                </a:highlight>
              </a:rPr>
              <a:t>Synthea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7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35941AF8-3882-424B-B842-964DF633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921" y="1224643"/>
            <a:ext cx="4414157" cy="44141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Pain Points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5321-0E56-4A23-A861-F05EFE2E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2551-67B8-4284-B75B-30D06663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Comfort with Data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22A12-C96D-4B76-A120-82098C98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54378-A742-461D-9B7D-42A0BF1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data that is not of research quality or there are methods to adjust, use the ETL to standardize that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4E19E1B-BA55-40A0-990A-B1D8EB1C77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580238"/>
              </p:ext>
            </p:extLst>
          </p:nvPr>
        </p:nvGraphicFramePr>
        <p:xfrm>
          <a:off x="666203" y="2956560"/>
          <a:ext cx="8020597" cy="2682240"/>
        </p:xfrm>
        <a:graphic>
          <a:graphicData uri="http://schemas.openxmlformats.org/drawingml/2006/table">
            <a:tbl>
              <a:tblPr/>
              <a:tblGrid>
                <a:gridCol w="614825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1872343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 Patient Drop Counts from a CDM Build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02178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to Drop Someone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Person Count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Unknown gender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23,592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749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post earliest observation period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3,836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Gender changes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     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502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1F1B-ED04-45AE-9694-40DB88D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3391-214B-456F-A2DF-922AE608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TA office hours:  1:1 advice</a:t>
            </a:r>
          </a:p>
          <a:p>
            <a:r>
              <a:rPr lang="en-US" dirty="0">
                <a:highlight>
                  <a:srgbClr val="FFFF00"/>
                </a:highlight>
              </a:rPr>
              <a:t>How do you make sure you have quality of data</a:t>
            </a:r>
          </a:p>
          <a:p>
            <a:r>
              <a:rPr lang="en-US" dirty="0">
                <a:highlight>
                  <a:srgbClr val="FFFF00"/>
                </a:highlight>
              </a:rPr>
              <a:t>Examples of bad structures (example of DX1,2,3,4) - Give example of the complexity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ETL real world scenario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Sign off on an ETL complete, or handling Vocab updates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How do you update it?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Things you should be thinking about to do with a data custodian</a:t>
            </a:r>
          </a:p>
          <a:p>
            <a:pPr marL="5715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331B2-5994-4BE5-8185-8A5DEDAE0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2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56" y="1219200"/>
            <a:ext cx="6291943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Anthony Molinaro who wrote the </a:t>
            </a:r>
            <a:r>
              <a:rPr lang="en-US" dirty="0" err="1"/>
              <a:t>Synthea</a:t>
            </a:r>
            <a:r>
              <a:rPr lang="en-US" dirty="0"/>
              <a:t> CDM Builder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James Wiggins who helps us prepare an AWS instance for use today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AD27-8B3E-49C5-9507-AE7287A57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026" name="Picture 2" descr="https://avatars0.githubusercontent.com/u/31700317?s=400&amp;v=4">
            <a:extLst>
              <a:ext uri="{FF2B5EF4-FFF2-40B4-BE49-F238E27FC236}">
                <a16:creationId xmlns:a16="http://schemas.microsoft.com/office/drawing/2014/main" id="{E8EC0FB3-DC93-4F1A-9E00-46139108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ohdsi.org/wp-content/uploads/2018/10/James_Wiggins_photo.jpg">
            <a:extLst>
              <a:ext uri="{FF2B5EF4-FFF2-40B4-BE49-F238E27FC236}">
                <a16:creationId xmlns:a16="http://schemas.microsoft.com/office/drawing/2014/main" id="{83DB01C5-6CDE-41A1-B806-B682714D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0" y="2910681"/>
            <a:ext cx="11334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6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A2F2-C522-433A-8F5A-5FEDA1D2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F741-6261-4417-BB17-C6916FDDB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Advanced questions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B18A3-ACAA-43D6-928A-73302862A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2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193037" y="2012724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Microsoft SQL Server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Microsoft SQL Server Management Studio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09066" y="3007701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49" name="Shape 766">
            <a:extLst>
              <a:ext uri="{FF2B5EF4-FFF2-40B4-BE49-F238E27FC236}">
                <a16:creationId xmlns:a16="http://schemas.microsoft.com/office/drawing/2014/main" id="{BBA28891-ABDC-445E-84F8-76473B1A0995}"/>
              </a:ext>
            </a:extLst>
          </p:cNvPr>
          <p:cNvSpPr/>
          <p:nvPr/>
        </p:nvSpPr>
        <p:spPr>
          <a:xfrm>
            <a:off x="7209066" y="3508913"/>
            <a:ext cx="1301700" cy="418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RabbitInAHat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09066" y="2496938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Image result for MS SQL SERVER">
            <a:extLst>
              <a:ext uri="{FF2B5EF4-FFF2-40B4-BE49-F238E27FC236}">
                <a16:creationId xmlns:a16="http://schemas.microsoft.com/office/drawing/2014/main" id="{F043B40F-F8E1-4A32-9BFA-60BD7E89A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3" y="1889419"/>
            <a:ext cx="816619" cy="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09066" y="4050250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E3388C-690E-46AF-9F4F-6B8AA37ACA1A}"/>
              </a:ext>
            </a:extLst>
          </p:cNvPr>
          <p:cNvSpPr/>
          <p:nvPr/>
        </p:nvSpPr>
        <p:spPr>
          <a:xfrm>
            <a:off x="2178679" y="1460415"/>
            <a:ext cx="5058274" cy="3777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updating once we secure the box</a:t>
            </a:r>
          </a:p>
        </p:txBody>
      </p:sp>
      <p:pic>
        <p:nvPicPr>
          <p:cNvPr id="42" name="Picture 2" descr="Bitmoji Image">
            <a:extLst>
              <a:ext uri="{FF2B5EF4-FFF2-40B4-BE49-F238E27FC236}">
                <a16:creationId xmlns:a16="http://schemas.microsoft.com/office/drawing/2014/main" id="{544ABAB5-09B9-4C99-9CA4-1CFF98DA4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99" y="4053286"/>
            <a:ext cx="2269354" cy="22693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0156-D757-4C90-954F-8D904664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5D23-E031-4FBC-94D2-E4705C79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SIGN OUT A VM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C3F8-5CD1-4934-92D0-8C7642FF6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8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3604</TotalTime>
  <Words>1927</Words>
  <Application>Microsoft Office PowerPoint</Application>
  <PresentationFormat>On-screen Show (4:3)</PresentationFormat>
  <Paragraphs>520</Paragraphs>
  <Slides>60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Consolas</vt:lpstr>
      <vt:lpstr>Wingdings</vt:lpstr>
      <vt:lpstr>Theme1</vt:lpstr>
      <vt:lpstr>HOMEWORK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OHDSI in a Box</vt:lpstr>
      <vt:lpstr>PowerPoint Presentation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the CDM?</vt:lpstr>
      <vt:lpstr>Why the CDM?</vt:lpstr>
      <vt:lpstr>ETL</vt:lpstr>
      <vt:lpstr>ETL Process</vt:lpstr>
      <vt:lpstr>ETL Process</vt:lpstr>
      <vt:lpstr>PowerPoint Presentation</vt:lpstr>
      <vt:lpstr>PowerPoint Presentation</vt:lpstr>
      <vt:lpstr>A Patient’s Story:  Lauren</vt:lpstr>
      <vt:lpstr>What data do we have?</vt:lpstr>
      <vt:lpstr>Data Format</vt:lpstr>
      <vt:lpstr>Synthea Tables</vt:lpstr>
      <vt:lpstr>NOTES</vt:lpstr>
      <vt:lpstr>Raw Data</vt:lpstr>
      <vt:lpstr>Tools help us get started . . . </vt:lpstr>
      <vt:lpstr>White Rabbit - Location</vt:lpstr>
      <vt:lpstr>White Rabbit - Scan</vt:lpstr>
      <vt:lpstr>White Rabbit - Scan</vt:lpstr>
      <vt:lpstr>White Rabbit - Scan</vt:lpstr>
      <vt:lpstr>White Rabbit – Scan Report</vt:lpstr>
      <vt:lpstr>White Rabbit – Scan Report: raw_synthea</vt:lpstr>
      <vt:lpstr>White Rabbit – Scan Report: raw_synthea</vt:lpstr>
      <vt:lpstr>White Rabbit – Scan Report: raw_synthea</vt:lpstr>
      <vt:lpstr>White Rabbit – Scan Report: raw_synthea</vt:lpstr>
      <vt:lpstr>Now Your Turn: Scan Lauren’s Data</vt:lpstr>
      <vt:lpstr>White Rabbit</vt:lpstr>
      <vt:lpstr>White Rabbit</vt:lpstr>
      <vt:lpstr>Rabbit In a Hat</vt:lpstr>
      <vt:lpstr>Rabbit-in-a-Hat</vt:lpstr>
      <vt:lpstr>Resources</vt:lpstr>
      <vt:lpstr>PowerPoint Presentation</vt:lpstr>
      <vt:lpstr>PowerPoint Presentation</vt:lpstr>
      <vt:lpstr>Standardizing Terminologies</vt:lpstr>
      <vt:lpstr>OMOP Vocab</vt:lpstr>
      <vt:lpstr>OMOP Vocab</vt:lpstr>
      <vt:lpstr>PowerPoint Presentation</vt:lpstr>
      <vt:lpstr>USAGI</vt:lpstr>
      <vt:lpstr>LUNCH</vt:lpstr>
      <vt:lpstr>PowerPoint Presentation</vt:lpstr>
      <vt:lpstr>Basic ETL</vt:lpstr>
      <vt:lpstr>PowerPoint Presentation</vt:lpstr>
      <vt:lpstr>Quality</vt:lpstr>
      <vt:lpstr>ETL Maintenance</vt:lpstr>
      <vt:lpstr>ETL Pain Points</vt:lpstr>
      <vt:lpstr>80/20 Rule</vt:lpstr>
      <vt:lpstr>Comfort with Data Loss</vt:lpstr>
      <vt:lpstr>PowerPoint Presentation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Voss, Erica </cp:lastModifiedBy>
  <cp:revision>88</cp:revision>
  <dcterms:created xsi:type="dcterms:W3CDTF">2018-12-19T18:52:50Z</dcterms:created>
  <dcterms:modified xsi:type="dcterms:W3CDTF">2019-03-06T19:17:42Z</dcterms:modified>
</cp:coreProperties>
</file>